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harts/style2.xml" ContentType="application/vnd.ms-office.chartstyle+xml"/>
  <Override PartName="/ppt/charts/colors2.xml" ContentType="application/vnd.ms-office.chartcolorstyle+xml"/>
  <Override PartName="/ppt/charts/colors1.xml" ContentType="application/vnd.ms-office.chartcolorstyle+xml"/>
  <Override PartName="/ppt/charts/style1.xml" ContentType="application/vnd.ms-office.chartstyle+xml"/>
  <Override PartName="/ppt/charts/chart2.xml" ContentType="application/vnd.openxmlformats-officedocument.drawingml.chart+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D5FF"/>
    <a:srgbClr val="CF9FFF"/>
    <a:srgbClr val="DEB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100" b="1" i="0" u="none" strike="noStrike" kern="1200" baseline="0">
                <a:solidFill>
                  <a:schemeClr val="dk1">
                    <a:lumMod val="65000"/>
                    <a:lumOff val="35000"/>
                  </a:schemeClr>
                </a:solidFill>
                <a:latin typeface="+mn-lt"/>
                <a:ea typeface="+mn-ea"/>
                <a:cs typeface="+mn-cs"/>
              </a:defRPr>
            </a:pPr>
            <a:r>
              <a:rPr lang="en-US" sz="1100"/>
              <a:t>Outcome</a:t>
            </a:r>
            <a:r>
              <a:rPr lang="en-US" sz="1100" baseline="0"/>
              <a:t> of patients (%)</a:t>
            </a:r>
            <a:endParaRPr lang="en-US" sz="1100"/>
          </a:p>
        </c:rich>
      </c:tx>
      <c:layout>
        <c:manualLayout>
          <c:xMode val="edge"/>
          <c:yMode val="edge"/>
          <c:x val="0.32884733382692233"/>
          <c:y val="4.2113855999004454E-2"/>
        </c:manualLayout>
      </c:layout>
      <c:overlay val="0"/>
      <c:spPr>
        <a:noFill/>
        <a:ln>
          <a:noFill/>
        </a:ln>
        <a:effectLst/>
      </c:spPr>
      <c:txPr>
        <a:bodyPr rot="0" spcFirstLastPara="1" vertOverflow="ellipsis" vert="horz" wrap="square" anchor="ctr" anchorCtr="1"/>
        <a:lstStyle/>
        <a:p>
          <a:pPr algn="ctr">
            <a:defRPr sz="11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Sales</c:v>
                </c:pt>
              </c:strCache>
            </c:strRef>
          </c:tx>
          <c:spPr>
            <a:solidFill>
              <a:schemeClr val="accent1"/>
            </a:solidFill>
            <a:ln>
              <a:noFill/>
            </a:ln>
            <a:effectLst>
              <a:outerShdw blurRad="317500" algn="ctr" rotWithShape="0">
                <a:prstClr val="black">
                  <a:alpha val="25000"/>
                </a:prstClr>
              </a:outerShdw>
            </a:effectLst>
          </c:spPr>
          <c:invertIfNegative val="0"/>
          <c:dPt>
            <c:idx val="0"/>
            <c:invertIfNegative val="0"/>
            <c:bubble3D val="0"/>
            <c:spPr>
              <a:solidFill>
                <a:srgbClr val="58267E"/>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8E02-477B-A60B-8975F349C855}"/>
              </c:ext>
            </c:extLst>
          </c:dPt>
          <c:dPt>
            <c:idx val="1"/>
            <c:invertIfNegative val="0"/>
            <c:bubble3D val="0"/>
            <c:spPr>
              <a:solidFill>
                <a:srgbClr val="CC99FF"/>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8E02-477B-A60B-8975F349C855}"/>
              </c:ext>
            </c:extLst>
          </c:dPt>
          <c:dPt>
            <c:idx val="2"/>
            <c:invertIfNegative val="0"/>
            <c:bubble3D val="0"/>
            <c:spPr>
              <a:solidFill>
                <a:srgbClr val="CC00CC"/>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8E02-477B-A60B-8975F349C855}"/>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Discharge</c:v>
                </c:pt>
                <c:pt idx="1">
                  <c:v>Transfer</c:v>
                </c:pt>
                <c:pt idx="2">
                  <c:v>Death</c:v>
                </c:pt>
              </c:strCache>
            </c:strRef>
          </c:cat>
          <c:val>
            <c:numRef>
              <c:f>Sheet1!$B$2:$B$4</c:f>
              <c:numCache>
                <c:formatCode>General</c:formatCode>
                <c:ptCount val="3"/>
                <c:pt idx="0">
                  <c:v>87.5</c:v>
                </c:pt>
                <c:pt idx="1">
                  <c:v>7.5</c:v>
                </c:pt>
                <c:pt idx="2">
                  <c:v>5</c:v>
                </c:pt>
              </c:numCache>
            </c:numRef>
          </c:val>
          <c:extLst>
            <c:ext xmlns:c16="http://schemas.microsoft.com/office/drawing/2014/chart" uri="{C3380CC4-5D6E-409C-BE32-E72D297353CC}">
              <c16:uniqueId val="{00000006-8E02-477B-A60B-8975F349C855}"/>
            </c:ext>
          </c:extLst>
        </c:ser>
        <c:dLbls>
          <c:showLegendKey val="0"/>
          <c:showVal val="0"/>
          <c:showCatName val="0"/>
          <c:showSerName val="0"/>
          <c:showPercent val="0"/>
          <c:showBubbleSize val="0"/>
        </c:dLbls>
        <c:gapWidth val="100"/>
        <c:axId val="1829277711"/>
        <c:axId val="2112941935"/>
      </c:barChart>
      <c:valAx>
        <c:axId val="2112941935"/>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829277711"/>
        <c:crosses val="autoZero"/>
        <c:crossBetween val="between"/>
      </c:valAx>
      <c:catAx>
        <c:axId val="1829277711"/>
        <c:scaling>
          <c:orientation val="minMax"/>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2112941935"/>
        <c:crosses val="autoZero"/>
        <c:auto val="1"/>
        <c:lblAlgn val="ctr"/>
        <c:lblOffset val="100"/>
        <c:noMultiLvlLbl val="0"/>
      </c:catAx>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2700" cap="flat" cmpd="sng" algn="ctr">
      <a:solidFill>
        <a:schemeClr val="tx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r>
              <a:rPr lang="en-GB" sz="1100" b="1"/>
              <a:t>Montitoring and targeting MAP in septic</a:t>
            </a:r>
            <a:r>
              <a:rPr lang="en-GB" sz="1100" b="1" baseline="0"/>
              <a:t> </a:t>
            </a:r>
            <a:r>
              <a:rPr lang="en-GB" sz="1100" b="1"/>
              <a:t>ICU patients</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Achieved</c:v>
                </c:pt>
              </c:strCache>
            </c:strRef>
          </c:tx>
          <c:spPr>
            <a:solidFill>
              <a:srgbClr val="58267E"/>
            </a:solidFill>
            <a:ln>
              <a:noFill/>
            </a:ln>
            <a:effectLst/>
          </c:spPr>
          <c:invertIfNegative val="0"/>
          <c:cat>
            <c:strRef>
              <c:f>Sheet1!$A$2:$A$4</c:f>
              <c:strCache>
                <c:ptCount val="3"/>
                <c:pt idx="0">
                  <c:v>MAP ≥ 65 mmHg within 2 hours of admission</c:v>
                </c:pt>
                <c:pt idx="1">
                  <c:v>MAP maintained ≥ 65 -75 mmHg during ICU stay</c:v>
                </c:pt>
                <c:pt idx="2">
                  <c:v>Target MAP recorded on daily reviews</c:v>
                </c:pt>
              </c:strCache>
            </c:strRef>
          </c:cat>
          <c:val>
            <c:numRef>
              <c:f>Sheet1!$B$2:$B$4</c:f>
              <c:numCache>
                <c:formatCode>General</c:formatCode>
                <c:ptCount val="3"/>
                <c:pt idx="0">
                  <c:v>85</c:v>
                </c:pt>
                <c:pt idx="1">
                  <c:v>65</c:v>
                </c:pt>
                <c:pt idx="2">
                  <c:v>15</c:v>
                </c:pt>
              </c:numCache>
            </c:numRef>
          </c:val>
          <c:extLst>
            <c:ext xmlns:c16="http://schemas.microsoft.com/office/drawing/2014/chart" uri="{C3380CC4-5D6E-409C-BE32-E72D297353CC}">
              <c16:uniqueId val="{00000000-5BE0-455C-AD06-05B9BE0B698B}"/>
            </c:ext>
          </c:extLst>
        </c:ser>
        <c:ser>
          <c:idx val="1"/>
          <c:order val="1"/>
          <c:tx>
            <c:strRef>
              <c:f>Sheet1!$C$1</c:f>
              <c:strCache>
                <c:ptCount val="1"/>
                <c:pt idx="0">
                  <c:v>Not achieved</c:v>
                </c:pt>
              </c:strCache>
            </c:strRef>
          </c:tx>
          <c:spPr>
            <a:solidFill>
              <a:srgbClr val="CC66FF"/>
            </a:solidFill>
            <a:ln>
              <a:noFill/>
            </a:ln>
            <a:effectLst/>
          </c:spPr>
          <c:invertIfNegative val="0"/>
          <c:dPt>
            <c:idx val="0"/>
            <c:invertIfNegative val="0"/>
            <c:bubble3D val="0"/>
            <c:spPr>
              <a:solidFill>
                <a:srgbClr val="CC99FF"/>
              </a:solidFill>
              <a:ln>
                <a:noFill/>
              </a:ln>
              <a:effectLst/>
            </c:spPr>
            <c:extLst>
              <c:ext xmlns:c16="http://schemas.microsoft.com/office/drawing/2014/chart" uri="{C3380CC4-5D6E-409C-BE32-E72D297353CC}">
                <c16:uniqueId val="{00000002-5BE0-455C-AD06-05B9BE0B698B}"/>
              </c:ext>
            </c:extLst>
          </c:dPt>
          <c:dPt>
            <c:idx val="1"/>
            <c:invertIfNegative val="0"/>
            <c:bubble3D val="0"/>
            <c:spPr>
              <a:solidFill>
                <a:srgbClr val="CC99FF"/>
              </a:solidFill>
              <a:ln>
                <a:noFill/>
              </a:ln>
              <a:effectLst/>
            </c:spPr>
            <c:extLst>
              <c:ext xmlns:c16="http://schemas.microsoft.com/office/drawing/2014/chart" uri="{C3380CC4-5D6E-409C-BE32-E72D297353CC}">
                <c16:uniqueId val="{00000004-5BE0-455C-AD06-05B9BE0B698B}"/>
              </c:ext>
            </c:extLst>
          </c:dPt>
          <c:dPt>
            <c:idx val="2"/>
            <c:invertIfNegative val="0"/>
            <c:bubble3D val="0"/>
            <c:spPr>
              <a:solidFill>
                <a:srgbClr val="CC99FF"/>
              </a:solidFill>
              <a:ln>
                <a:noFill/>
              </a:ln>
              <a:effectLst/>
            </c:spPr>
            <c:extLst>
              <c:ext xmlns:c16="http://schemas.microsoft.com/office/drawing/2014/chart" uri="{C3380CC4-5D6E-409C-BE32-E72D297353CC}">
                <c16:uniqueId val="{00000006-5BE0-455C-AD06-05B9BE0B698B}"/>
              </c:ext>
            </c:extLst>
          </c:dPt>
          <c:cat>
            <c:strRef>
              <c:f>Sheet1!$A$2:$A$4</c:f>
              <c:strCache>
                <c:ptCount val="3"/>
                <c:pt idx="0">
                  <c:v>MAP ≥ 65 mmHg within 2 hours of admission</c:v>
                </c:pt>
                <c:pt idx="1">
                  <c:v>MAP maintained ≥ 65 -75 mmHg during ICU stay</c:v>
                </c:pt>
                <c:pt idx="2">
                  <c:v>Target MAP recorded on daily reviews</c:v>
                </c:pt>
              </c:strCache>
            </c:strRef>
          </c:cat>
          <c:val>
            <c:numRef>
              <c:f>Sheet1!$C$2:$C$4</c:f>
              <c:numCache>
                <c:formatCode>General</c:formatCode>
                <c:ptCount val="3"/>
                <c:pt idx="0">
                  <c:v>15</c:v>
                </c:pt>
                <c:pt idx="1">
                  <c:v>35</c:v>
                </c:pt>
                <c:pt idx="2">
                  <c:v>85</c:v>
                </c:pt>
              </c:numCache>
            </c:numRef>
          </c:val>
          <c:extLst>
            <c:ext xmlns:c16="http://schemas.microsoft.com/office/drawing/2014/chart" uri="{C3380CC4-5D6E-409C-BE32-E72D297353CC}">
              <c16:uniqueId val="{00000007-5BE0-455C-AD06-05B9BE0B698B}"/>
            </c:ext>
          </c:extLst>
        </c:ser>
        <c:dLbls>
          <c:showLegendKey val="0"/>
          <c:showVal val="0"/>
          <c:showCatName val="0"/>
          <c:showSerName val="0"/>
          <c:showPercent val="0"/>
          <c:showBubbleSize val="0"/>
        </c:dLbls>
        <c:gapWidth val="219"/>
        <c:overlap val="-27"/>
        <c:axId val="14322911"/>
        <c:axId val="61599663"/>
      </c:barChart>
      <c:catAx>
        <c:axId val="14322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61599663"/>
        <c:crosses val="autoZero"/>
        <c:auto val="1"/>
        <c:lblAlgn val="ctr"/>
        <c:lblOffset val="100"/>
        <c:noMultiLvlLbl val="0"/>
      </c:catAx>
      <c:valAx>
        <c:axId val="615996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r>
                  <a:rPr lang="en-GB" sz="900" b="1"/>
                  <a:t>Percentage (%)</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3229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48E4C4-E6C3-4EEB-AEEA-FEF0A848FA21}"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3323021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8E4C4-E6C3-4EEB-AEEA-FEF0A848FA21}"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68392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8E4C4-E6C3-4EEB-AEEA-FEF0A848FA21}"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402284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8E4C4-E6C3-4EEB-AEEA-FEF0A848FA21}"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325592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48E4C4-E6C3-4EEB-AEEA-FEF0A848FA21}"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231213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48E4C4-E6C3-4EEB-AEEA-FEF0A848FA21}"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154280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48E4C4-E6C3-4EEB-AEEA-FEF0A848FA21}" type="datetimeFigureOut">
              <a:rPr lang="en-GB" smtClean="0"/>
              <a:t>15/03/2023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391866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48E4C4-E6C3-4EEB-AEEA-FEF0A848FA21}" type="datetimeFigureOut">
              <a:rPr lang="en-GB" smtClean="0"/>
              <a:t>15/03/2023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301245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8E4C4-E6C3-4EEB-AEEA-FEF0A848FA21}" type="datetimeFigureOut">
              <a:rPr lang="en-GB" smtClean="0"/>
              <a:t>15/03/2023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157791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48E4C4-E6C3-4EEB-AEEA-FEF0A848FA21}"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371961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48E4C4-E6C3-4EEB-AEEA-FEF0A848FA21}"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DEFFF4-1944-4E54-BAAA-FF82B8B85EBA}" type="slidenum">
              <a:rPr lang="en-GB" smtClean="0"/>
              <a:t>‹#›</a:t>
            </a:fld>
            <a:endParaRPr lang="en-GB"/>
          </a:p>
        </p:txBody>
      </p:sp>
    </p:spTree>
    <p:extLst>
      <p:ext uri="{BB962C8B-B14F-4D97-AF65-F5344CB8AC3E}">
        <p14:creationId xmlns:p14="http://schemas.microsoft.com/office/powerpoint/2010/main" val="1363401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BD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8E4C4-E6C3-4EEB-AEEA-FEF0A848FA21}" type="datetimeFigureOut">
              <a:rPr lang="en-GB" smtClean="0"/>
              <a:t>15/03/2023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EFFF4-1944-4E54-BAAA-FF82B8B85EBA}" type="slidenum">
              <a:rPr lang="en-GB" smtClean="0"/>
              <a:t>‹#›</a:t>
            </a:fld>
            <a:endParaRPr lang="en-GB"/>
          </a:p>
        </p:txBody>
      </p:sp>
    </p:spTree>
    <p:extLst>
      <p:ext uri="{BB962C8B-B14F-4D97-AF65-F5344CB8AC3E}">
        <p14:creationId xmlns:p14="http://schemas.microsoft.com/office/powerpoint/2010/main" val="1958761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61">
            <a:extLst>
              <a:ext uri="{FF2B5EF4-FFF2-40B4-BE49-F238E27FC236}">
                <a16:creationId xmlns:a16="http://schemas.microsoft.com/office/drawing/2014/main" id="{66E9250A-B0F4-D0C2-D27E-BB6BF6F688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61" y="6460085"/>
            <a:ext cx="7669554" cy="402733"/>
          </a:xfrm>
          <a:prstGeom prst="rect">
            <a:avLst/>
          </a:prstGeom>
        </p:spPr>
      </p:pic>
      <p:sp>
        <p:nvSpPr>
          <p:cNvPr id="6" name="Rectangle: Rounded Corners 5">
            <a:extLst>
              <a:ext uri="{FF2B5EF4-FFF2-40B4-BE49-F238E27FC236}">
                <a16:creationId xmlns:a16="http://schemas.microsoft.com/office/drawing/2014/main" id="{EE5B3E9F-BD83-F83F-E1A7-FCB109A87011}"/>
              </a:ext>
            </a:extLst>
          </p:cNvPr>
          <p:cNvSpPr/>
          <p:nvPr/>
        </p:nvSpPr>
        <p:spPr>
          <a:xfrm>
            <a:off x="161925" y="54591"/>
            <a:ext cx="11868149" cy="892189"/>
          </a:xfrm>
          <a:prstGeom prst="roundRect">
            <a:avLst/>
          </a:prstGeom>
          <a:solidFill>
            <a:srgbClr val="7030A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D493CFBF-936A-352B-1BA4-2DF320E1753B}"/>
              </a:ext>
            </a:extLst>
          </p:cNvPr>
          <p:cNvPicPr>
            <a:picLocks noChangeAspect="1"/>
          </p:cNvPicPr>
          <p:nvPr/>
        </p:nvPicPr>
        <p:blipFill rotWithShape="1">
          <a:blip r:embed="rId3"/>
          <a:srcRect l="24453" t="19722" r="45235" b="55278"/>
          <a:stretch/>
        </p:blipFill>
        <p:spPr>
          <a:xfrm>
            <a:off x="314327" y="220323"/>
            <a:ext cx="1208678" cy="560727"/>
          </a:xfrm>
          <a:prstGeom prst="rect">
            <a:avLst/>
          </a:prstGeom>
        </p:spPr>
      </p:pic>
      <p:pic>
        <p:nvPicPr>
          <p:cNvPr id="1026" name="Picture 2" descr="United Lincolnshire Hospitals NHS Trust logo">
            <a:extLst>
              <a:ext uri="{FF2B5EF4-FFF2-40B4-BE49-F238E27FC236}">
                <a16:creationId xmlns:a16="http://schemas.microsoft.com/office/drawing/2014/main" id="{0ED2141F-7FB2-74CD-28CB-03903C07C7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69353" y="240067"/>
            <a:ext cx="1075162" cy="54098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9D338C7-3D6B-7580-CE27-513A8CD96316}"/>
              </a:ext>
            </a:extLst>
          </p:cNvPr>
          <p:cNvSpPr txBox="1"/>
          <p:nvPr/>
        </p:nvSpPr>
        <p:spPr>
          <a:xfrm>
            <a:off x="1671140" y="107954"/>
            <a:ext cx="8849718" cy="75405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bg1"/>
                </a:solidFill>
                <a:effectLst/>
                <a:uLnTx/>
                <a:uFillTx/>
                <a:latin typeface="Calibri" panose="020F0502020204030204"/>
                <a:ea typeface="+mn-ea"/>
                <a:cs typeface="+mn-cs"/>
              </a:rPr>
              <a:t>Monitoring and targeting Mean Arterial Pressure in septic patients in Intensive Care Unit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Calibri" panose="020F0502020204030204"/>
                <a:ea typeface="+mn-ea"/>
                <a:cs typeface="+mn-cs"/>
              </a:rPr>
              <a:t>Adebola Adewale</a:t>
            </a:r>
            <a:r>
              <a:rPr kumimoji="0" lang="en-GB" sz="1400" b="1" i="0" u="none" strike="noStrike" kern="1200" cap="none" spc="0" normalizeH="0" baseline="30000" noProof="0" dirty="0">
                <a:ln>
                  <a:noFill/>
                </a:ln>
                <a:solidFill>
                  <a:schemeClr val="bg1"/>
                </a:solidFill>
                <a:effectLst/>
                <a:uLnTx/>
                <a:uFillTx/>
                <a:latin typeface="Calibri" panose="020F0502020204030204"/>
                <a:ea typeface="+mn-ea"/>
                <a:cs typeface="+mn-cs"/>
              </a:rPr>
              <a:t>1</a:t>
            </a:r>
            <a:r>
              <a:rPr kumimoji="0" lang="en-GB" sz="1400" b="1" i="0" u="none" strike="noStrike" kern="1200" cap="none" spc="0" normalizeH="0" baseline="0" noProof="0" dirty="0">
                <a:ln>
                  <a:noFill/>
                </a:ln>
                <a:solidFill>
                  <a:schemeClr val="bg1"/>
                </a:solidFill>
                <a:effectLst/>
                <a:uLnTx/>
                <a:uFillTx/>
                <a:latin typeface="Calibri" panose="020F0502020204030204"/>
                <a:ea typeface="+mn-ea"/>
                <a:cs typeface="+mn-cs"/>
              </a:rPr>
              <a:t>, Manish </a:t>
            </a:r>
            <a:r>
              <a:rPr kumimoji="0" lang="en-GB" sz="1400" b="1" i="0" u="none" strike="noStrike" kern="1200" cap="none" spc="0" normalizeH="0" noProof="0" dirty="0">
                <a:ln>
                  <a:noFill/>
                </a:ln>
                <a:solidFill>
                  <a:schemeClr val="bg1"/>
                </a:solidFill>
                <a:effectLst/>
                <a:uLnTx/>
                <a:uFillTx/>
                <a:latin typeface="Calibri" panose="020F0502020204030204"/>
                <a:ea typeface="+mn-ea"/>
                <a:cs typeface="+mn-cs"/>
              </a:rPr>
              <a:t>Chablani</a:t>
            </a:r>
            <a:r>
              <a:rPr kumimoji="0" lang="en-GB" sz="1400" b="1" i="0" u="none" strike="noStrike" kern="1200" cap="none" spc="0" normalizeH="0" baseline="30000" noProof="0" dirty="0">
                <a:ln>
                  <a:noFill/>
                </a:ln>
                <a:solidFill>
                  <a:schemeClr val="bg1"/>
                </a:solidFill>
                <a:effectLst/>
                <a:uLnTx/>
                <a:uFillTx/>
                <a:latin typeface="Calibri" panose="020F0502020204030204"/>
                <a:ea typeface="+mn-ea"/>
                <a:cs typeface="+mn-cs"/>
              </a:rPr>
              <a:t>1</a:t>
            </a:r>
            <a:r>
              <a:rPr kumimoji="0" lang="en-GB" sz="1400" b="1" i="0" u="none" strike="noStrike" kern="1200" cap="none" spc="0" normalizeH="0" noProof="0" dirty="0">
                <a:ln>
                  <a:noFill/>
                </a:ln>
                <a:solidFill>
                  <a:schemeClr val="bg1"/>
                </a:solidFill>
                <a:effectLst/>
                <a:uLnTx/>
                <a:uFillTx/>
                <a:latin typeface="Calibri" panose="020F0502020204030204"/>
                <a:ea typeface="+mn-ea"/>
                <a:cs typeface="+mn-cs"/>
              </a:rPr>
              <a:t>, Hina</a:t>
            </a:r>
            <a:r>
              <a:rPr kumimoji="0" lang="en-GB" sz="1400" b="1" i="0" u="none" strike="noStrike" kern="1200" cap="none" spc="0" normalizeH="0" baseline="0" noProof="0" dirty="0">
                <a:ln>
                  <a:noFill/>
                </a:ln>
                <a:solidFill>
                  <a:schemeClr val="bg1"/>
                </a:solidFill>
                <a:effectLst/>
                <a:uLnTx/>
                <a:uFillTx/>
                <a:latin typeface="Calibri" panose="020F0502020204030204"/>
                <a:ea typeface="+mn-ea"/>
                <a:cs typeface="+mn-cs"/>
              </a:rPr>
              <a:t> Ijaz</a:t>
            </a:r>
            <a:r>
              <a:rPr kumimoji="0" lang="en-GB" sz="1400" b="1" i="0" u="none" strike="noStrike" kern="1200" cap="none" spc="0" normalizeH="0" baseline="30000" noProof="0" dirty="0">
                <a:ln>
                  <a:noFill/>
                </a:ln>
                <a:solidFill>
                  <a:schemeClr val="bg1"/>
                </a:solidFill>
                <a:effectLst/>
                <a:uLnTx/>
                <a:uFillTx/>
                <a:latin typeface="Calibri" panose="020F0502020204030204"/>
                <a:ea typeface="+mn-ea"/>
                <a:cs typeface="+mn-cs"/>
              </a:rPr>
              <a:t>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30000" noProof="0" dirty="0">
                <a:ln>
                  <a:noFill/>
                </a:ln>
                <a:solidFill>
                  <a:schemeClr val="bg1"/>
                </a:solidFill>
                <a:effectLst/>
                <a:uLnTx/>
                <a:uFillTx/>
                <a:latin typeface="Calibri" panose="020F0502020204030204"/>
                <a:ea typeface="+mn-ea"/>
                <a:cs typeface="+mn-cs"/>
              </a:rPr>
              <a:t>1</a:t>
            </a:r>
            <a:r>
              <a:rPr kumimoji="0" lang="en-GB" sz="1100" b="0" i="0" u="none" strike="noStrike" kern="1200" cap="none" spc="0" normalizeH="0" baseline="0" noProof="0" dirty="0">
                <a:ln>
                  <a:noFill/>
                </a:ln>
                <a:solidFill>
                  <a:schemeClr val="bg1"/>
                </a:solidFill>
                <a:effectLst/>
                <a:uLnTx/>
                <a:uFillTx/>
                <a:latin typeface="Calibri" panose="020F0502020204030204"/>
                <a:ea typeface="+mn-ea"/>
                <a:cs typeface="+mn-cs"/>
              </a:rPr>
              <a:t>Pilgrim Hospital, United Lincolnshire Hospital NHS Trust </a:t>
            </a:r>
            <a:endParaRPr kumimoji="0" lang="en-GB" sz="14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23CC8EC7-19E2-8009-90E8-7125AC938368}"/>
              </a:ext>
            </a:extLst>
          </p:cNvPr>
          <p:cNvSpPr/>
          <p:nvPr/>
        </p:nvSpPr>
        <p:spPr>
          <a:xfrm>
            <a:off x="83985" y="997438"/>
            <a:ext cx="4014884" cy="180000"/>
          </a:xfrm>
          <a:prstGeom prst="rect">
            <a:avLst/>
          </a:prstGeom>
          <a:solidFill>
            <a:srgbClr val="7030A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Calibri" panose="020F0502020204030204"/>
                <a:ea typeface="+mn-ea"/>
                <a:cs typeface="+mn-cs"/>
              </a:rPr>
              <a:t>Introduction</a:t>
            </a:r>
          </a:p>
        </p:txBody>
      </p:sp>
      <p:sp>
        <p:nvSpPr>
          <p:cNvPr id="32" name="TextBox 31">
            <a:extLst>
              <a:ext uri="{FF2B5EF4-FFF2-40B4-BE49-F238E27FC236}">
                <a16:creationId xmlns:a16="http://schemas.microsoft.com/office/drawing/2014/main" id="{2955372A-FD86-98FB-7098-2E99F2057CC2}"/>
              </a:ext>
            </a:extLst>
          </p:cNvPr>
          <p:cNvSpPr txBox="1"/>
          <p:nvPr/>
        </p:nvSpPr>
        <p:spPr>
          <a:xfrm>
            <a:off x="72927" y="1204606"/>
            <a:ext cx="4025942" cy="1708160"/>
          </a:xfrm>
          <a:prstGeom prst="rect">
            <a:avLst/>
          </a:prstGeom>
          <a:solidFill>
            <a:srgbClr val="EAD5FF"/>
          </a:solidFill>
        </p:spPr>
        <p:txBody>
          <a:bodyPr wrap="square" rtlCol="0">
            <a:spAutoFit/>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Sepsis</a:t>
            </a:r>
            <a:r>
              <a:rPr kumimoji="0" lang="en-GB" sz="11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definition: ‘</a:t>
            </a:r>
            <a:r>
              <a:rPr kumimoji="0" lang="en-GB" sz="11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life-threatening organ dysfunction caused by a dysregulated host response to infection</a:t>
            </a: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GB" sz="115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A large proportion of patients in the </a:t>
            </a:r>
            <a:r>
              <a:rPr kumimoji="0" lang="en-GB" sz="11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intensive care unit (ICU) are those with septic shock</a:t>
            </a:r>
            <a:r>
              <a:rPr kumimoji="0" lang="en-GB" sz="11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a:t>
            </a:r>
            <a:r>
              <a:rPr kumimoji="0" lang="en-GB" sz="11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Standards are set according to the 'Surviving Sepsis Campaign' for septic patients, whereby recommendations highlight the appropriate monitoring, targeting and documentation of </a:t>
            </a:r>
            <a:r>
              <a:rPr lang="en-GB" sz="1150" dirty="0">
                <a:solidFill>
                  <a:prstClr val="black"/>
                </a:solidFill>
                <a:latin typeface="Calibri" panose="020F0502020204030204" pitchFamily="34" charset="0"/>
                <a:ea typeface="Calibri" panose="020F0502020204030204" pitchFamily="34" charset="0"/>
                <a:cs typeface="Times New Roman" panose="02020603050405020304" pitchFamily="18" charset="0"/>
              </a:rPr>
              <a:t>m</a:t>
            </a:r>
            <a:r>
              <a:rPr kumimoji="0" lang="en-GB" sz="11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ean</a:t>
            </a:r>
            <a:r>
              <a:rPr kumimoji="0" lang="en-GB" sz="11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arterial pressure (MAP).  (Figure 1)</a:t>
            </a:r>
            <a:endPar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2" name="TextBox 41">
            <a:extLst>
              <a:ext uri="{FF2B5EF4-FFF2-40B4-BE49-F238E27FC236}">
                <a16:creationId xmlns:a16="http://schemas.microsoft.com/office/drawing/2014/main" id="{0C6F661E-9D8E-2ADC-3D2F-E1C8936060F2}"/>
              </a:ext>
            </a:extLst>
          </p:cNvPr>
          <p:cNvSpPr txBox="1"/>
          <p:nvPr/>
        </p:nvSpPr>
        <p:spPr>
          <a:xfrm>
            <a:off x="93624" y="3027600"/>
            <a:ext cx="4005245" cy="623248"/>
          </a:xfrm>
          <a:prstGeom prst="rect">
            <a:avLst/>
          </a:prstGeom>
          <a:solidFill>
            <a:srgbClr val="EAD5FF"/>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To evaluate </a:t>
            </a:r>
            <a:r>
              <a:rPr kumimoji="0" lang="en-GB" sz="11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whether our practice is compliant with recommendations by Surviving Sepsis Campaign, regarding MAP in ICU septic patients. </a:t>
            </a:r>
            <a:endPar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id="{461ADDC1-1ED7-CF47-FFD9-CEED0DEA340A}"/>
              </a:ext>
            </a:extLst>
          </p:cNvPr>
          <p:cNvSpPr txBox="1"/>
          <p:nvPr/>
        </p:nvSpPr>
        <p:spPr>
          <a:xfrm>
            <a:off x="93216" y="3823744"/>
            <a:ext cx="4005653" cy="2400657"/>
          </a:xfrm>
          <a:prstGeom prst="rect">
            <a:avLst/>
          </a:prstGeom>
          <a:solidFill>
            <a:srgbClr val="EAD5FF"/>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50" dirty="0">
                <a:solidFill>
                  <a:prstClr val="black"/>
                </a:solidFill>
                <a:latin typeface="Calibri" panose="020F0502020204030204"/>
              </a:rPr>
              <a:t>A r</a:t>
            </a:r>
            <a:r>
              <a:rPr kumimoji="0" lang="en-GB" sz="1150" b="0" i="0" u="none" strike="noStrike" kern="1200" cap="none" spc="0" normalizeH="0" baseline="0" noProof="0" dirty="0" err="1">
                <a:ln>
                  <a:noFill/>
                </a:ln>
                <a:solidFill>
                  <a:prstClr val="black"/>
                </a:solidFill>
                <a:effectLst/>
                <a:uLnTx/>
                <a:uFillTx/>
                <a:latin typeface="Calibri" panose="020F0502020204030204"/>
                <a:ea typeface="+mn-ea"/>
                <a:cs typeface="+mn-cs"/>
              </a:rPr>
              <a:t>etrospective</a:t>
            </a: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 audit in the local hospital, evaluating septic patients admitted to ICU from November 2022 - February 2023.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Population – Septic ICU patients on inotropes/vasopressors on admission. Total 102 records screened. 62 excluded. Patients included in audit: 40</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Data collection – via Metavision® (electronic medical record system)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Data measured – MAP within 2 hours, whether MAP was maintained throughout ICU stay, if the target MAP was recorded on daily reviews and the outcome of the patient. Where MAP was not maintained, any evidence of end organ failure (renal, cardiac, sepsis driven delirium). </a:t>
            </a:r>
          </a:p>
        </p:txBody>
      </p:sp>
      <p:sp>
        <p:nvSpPr>
          <p:cNvPr id="47" name="TextBox 46">
            <a:extLst>
              <a:ext uri="{FF2B5EF4-FFF2-40B4-BE49-F238E27FC236}">
                <a16:creationId xmlns:a16="http://schemas.microsoft.com/office/drawing/2014/main" id="{0D38F5F8-83FD-5133-F6C3-0743D8EE86FB}"/>
              </a:ext>
            </a:extLst>
          </p:cNvPr>
          <p:cNvSpPr txBox="1"/>
          <p:nvPr/>
        </p:nvSpPr>
        <p:spPr>
          <a:xfrm>
            <a:off x="4197374" y="2572439"/>
            <a:ext cx="3465789" cy="3554819"/>
          </a:xfrm>
          <a:prstGeom prst="rect">
            <a:avLst/>
          </a:prstGeom>
          <a:solidFill>
            <a:srgbClr val="EAD5FF"/>
          </a:solidFill>
        </p:spPr>
        <p:txBody>
          <a:bodyPr wrap="square" rtlCol="0">
            <a:spAutoFit/>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Achieving </a:t>
            </a:r>
            <a:r>
              <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MAP ≥ 65 mmHg within two hours: 34/40 patients (85%)</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Maintaining a MAP of 65-75 mmHg: 26/40 patients (65%)</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Target MAP recorded on daily reviews: 6/40 (15%).</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Outcomes: Discharge/step-down to ward: 35/40 (87.5%); transfer: 3/40 (7.5%); death: 2/40 (5%) *Patients were on maximum inotropes + high mortality risk on admission*.</a:t>
            </a:r>
          </a:p>
          <a:p>
            <a:pPr marR="0" lvl="0" algn="l" defTabSz="457200" rtl="0" eaLnBrk="1" fontAlgn="auto" latinLnBrk="0" hangingPunct="1">
              <a:lnSpc>
                <a:spcPct val="100000"/>
              </a:lnSpc>
              <a:spcBef>
                <a:spcPts val="0"/>
              </a:spcBef>
              <a:spcAft>
                <a:spcPts val="0"/>
              </a:spcAft>
              <a:buClrTx/>
              <a:buSzTx/>
              <a:tabLst/>
              <a:defRPr/>
            </a:pPr>
            <a:endPar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For patients with non-maintained MAP (N = 14):</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Duration of low MAP – Range from </a:t>
            </a:r>
            <a:r>
              <a:rPr lang="en-GB" sz="1150" dirty="0">
                <a:solidFill>
                  <a:prstClr val="black"/>
                </a:solidFill>
                <a:latin typeface="Calibri" panose="020F0502020204030204"/>
                <a:ea typeface="Calibri" panose="020F0502020204030204" pitchFamily="34" charset="0"/>
                <a:cs typeface="Times New Roman" panose="02020603050405020304" pitchFamily="18" charset="0"/>
              </a:rPr>
              <a:t>30 to 360 minutes. </a:t>
            </a:r>
            <a:r>
              <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Average: 162 minutes.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Renal failure post ICU admission: 2/14 (14.3%)</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Myocardial event post ICU admission: 0/14 (0%)</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Sepsis driven delirium post ICU admission: 2/14 (14.3%).</a:t>
            </a:r>
          </a:p>
        </p:txBody>
      </p:sp>
      <p:graphicFrame>
        <p:nvGraphicFramePr>
          <p:cNvPr id="51" name="Chart 50">
            <a:extLst>
              <a:ext uri="{FF2B5EF4-FFF2-40B4-BE49-F238E27FC236}">
                <a16:creationId xmlns:a16="http://schemas.microsoft.com/office/drawing/2014/main" id="{B2D6E493-B38B-370B-1656-8DA4D2951246}"/>
              </a:ext>
            </a:extLst>
          </p:cNvPr>
          <p:cNvGraphicFramePr/>
          <p:nvPr>
            <p:extLst>
              <p:ext uri="{D42A27DB-BD31-4B8C-83A1-F6EECF244321}">
                <p14:modId xmlns:p14="http://schemas.microsoft.com/office/powerpoint/2010/main" val="123781684"/>
              </p:ext>
            </p:extLst>
          </p:nvPr>
        </p:nvGraphicFramePr>
        <p:xfrm>
          <a:off x="7851239" y="2374204"/>
          <a:ext cx="4202275" cy="142849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2" name="Chart 51">
            <a:extLst>
              <a:ext uri="{FF2B5EF4-FFF2-40B4-BE49-F238E27FC236}">
                <a16:creationId xmlns:a16="http://schemas.microsoft.com/office/drawing/2014/main" id="{BC7CE398-0052-B6A8-430F-9C48A3D8C9D5}"/>
              </a:ext>
            </a:extLst>
          </p:cNvPr>
          <p:cNvGraphicFramePr/>
          <p:nvPr>
            <p:extLst>
              <p:ext uri="{D42A27DB-BD31-4B8C-83A1-F6EECF244321}">
                <p14:modId xmlns:p14="http://schemas.microsoft.com/office/powerpoint/2010/main" val="104006273"/>
              </p:ext>
            </p:extLst>
          </p:nvPr>
        </p:nvGraphicFramePr>
        <p:xfrm>
          <a:off x="7851239" y="990952"/>
          <a:ext cx="4191650" cy="1360226"/>
        </p:xfrm>
        <a:graphic>
          <a:graphicData uri="http://schemas.openxmlformats.org/drawingml/2006/chart">
            <c:chart xmlns:c="http://schemas.openxmlformats.org/drawingml/2006/chart" xmlns:r="http://schemas.openxmlformats.org/officeDocument/2006/relationships" r:id="rId6"/>
          </a:graphicData>
        </a:graphic>
      </p:graphicFrame>
      <p:sp>
        <p:nvSpPr>
          <p:cNvPr id="53" name="TextBox 52">
            <a:extLst>
              <a:ext uri="{FF2B5EF4-FFF2-40B4-BE49-F238E27FC236}">
                <a16:creationId xmlns:a16="http://schemas.microsoft.com/office/drawing/2014/main" id="{66FB2F20-B160-40E1-BA3D-B16DE60CAE3C}"/>
              </a:ext>
            </a:extLst>
          </p:cNvPr>
          <p:cNvSpPr txBox="1"/>
          <p:nvPr/>
        </p:nvSpPr>
        <p:spPr>
          <a:xfrm>
            <a:off x="7743465" y="3976039"/>
            <a:ext cx="4391438" cy="2923877"/>
          </a:xfrm>
          <a:prstGeom prst="rect">
            <a:avLst/>
          </a:prstGeom>
          <a:solidFill>
            <a:srgbClr val="EAD5FF"/>
          </a:solid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lang="en-GB" sz="1150" dirty="0">
                <a:solidFill>
                  <a:prstClr val="black"/>
                </a:solidFill>
                <a:latin typeface="Calibri" panose="020F0502020204030204"/>
              </a:rPr>
              <a:t>O</a:t>
            </a:r>
            <a:r>
              <a:rPr kumimoji="0" lang="en-GB" sz="1150" b="0" i="0" u="none" strike="noStrike" kern="1200" cap="none" spc="0" normalizeH="0" baseline="0" noProof="0" dirty="0" err="1">
                <a:ln>
                  <a:noFill/>
                </a:ln>
                <a:solidFill>
                  <a:prstClr val="black"/>
                </a:solidFill>
                <a:effectLst/>
                <a:uLnTx/>
                <a:uFillTx/>
                <a:latin typeface="Calibri" panose="020F0502020204030204"/>
                <a:ea typeface="+mn-ea"/>
                <a:cs typeface="+mn-cs"/>
              </a:rPr>
              <a:t>ur</a:t>
            </a: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 audit shows variable compliance with best practice. It also reveals that the correlation between end-organ damage and hypotension is not a consistent feature. This data is similar to other studies which conclude that ICU patients are </a:t>
            </a:r>
            <a:r>
              <a:rPr lang="en-GB" sz="1150" dirty="0">
                <a:solidFill>
                  <a:prstClr val="black"/>
                </a:solidFill>
                <a:latin typeface="Calibri" panose="020F0502020204030204"/>
              </a:rPr>
              <a:t>typically estimated to </a:t>
            </a: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endure long periods of hypotension during their stay</a:t>
            </a:r>
            <a:r>
              <a:rPr kumimoji="0" lang="en-GB" sz="1150" b="0" i="0" u="none" strike="noStrike" kern="1200" cap="none" spc="0" normalizeH="0" baseline="30000" noProof="0" dirty="0">
                <a:ln>
                  <a:noFill/>
                </a:ln>
                <a:solidFill>
                  <a:prstClr val="black"/>
                </a:solidFill>
                <a:effectLst/>
                <a:uLnTx/>
                <a:uFillTx/>
                <a:latin typeface="Calibri" panose="020F0502020204030204"/>
                <a:ea typeface="+mn-ea"/>
                <a:cs typeface="+mn-cs"/>
              </a:rPr>
              <a:t>3</a:t>
            </a:r>
            <a:r>
              <a:rPr kumimoji="0" lang="en-GB" sz="1150" b="0" i="0" u="none" strike="noStrike" kern="1200" cap="none" spc="0" normalizeH="0" noProof="0" dirty="0">
                <a:ln>
                  <a:noFill/>
                </a:ln>
                <a:solidFill>
                  <a:prstClr val="black"/>
                </a:solidFill>
                <a:effectLst/>
                <a:uLnTx/>
                <a:uFillTx/>
                <a:latin typeface="Calibri" panose="020F0502020204030204"/>
                <a:ea typeface="+mn-ea"/>
                <a:cs typeface="+mn-cs"/>
              </a:rPr>
              <a:t>.</a:t>
            </a:r>
            <a:endPar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l" defTabSz="457200" rtl="0" eaLnBrk="1" fontAlgn="auto" latinLnBrk="0" hangingPunct="1">
              <a:lnSpc>
                <a:spcPct val="100000"/>
              </a:lnSpc>
              <a:spcBef>
                <a:spcPts val="0"/>
              </a:spcBef>
              <a:spcAft>
                <a:spcPts val="0"/>
              </a:spcAft>
              <a:buClrTx/>
              <a:buSzTx/>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Our study reveals that 14.3% of non-maintained MAP patients had end-organ damage (renal failure), with no evidence of myocardial events. Furthermore, the patient with the longest duration of low MAP (360 minutes) did not suffer any end-organ damage. </a:t>
            </a:r>
          </a:p>
          <a:p>
            <a:pPr marR="0" lvl="0" algn="l" defTabSz="457200" rtl="0" eaLnBrk="1" fontAlgn="auto" latinLnBrk="0" hangingPunct="1">
              <a:lnSpc>
                <a:spcPct val="100000"/>
              </a:lnSpc>
              <a:spcBef>
                <a:spcPts val="0"/>
              </a:spcBef>
              <a:spcAft>
                <a:spcPts val="0"/>
              </a:spcAft>
              <a:buClrTx/>
              <a:buSzTx/>
              <a:tabLst/>
              <a:defRPr/>
            </a:pP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This raises the question; should there be a focus on individualised target MAP for each patient? Some cases would be an exception, </a:t>
            </a:r>
            <a:r>
              <a:rPr lang="en-GB" sz="1150" dirty="0">
                <a:solidFill>
                  <a:prstClr val="black"/>
                </a:solidFill>
                <a:latin typeface="Calibri" panose="020F0502020204030204"/>
              </a:rPr>
              <a:t>particularly those with </a:t>
            </a: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 neuro-trauma, </a:t>
            </a:r>
            <a:r>
              <a:rPr lang="en-GB" sz="1150" dirty="0">
                <a:solidFill>
                  <a:prstClr val="black"/>
                </a:solidFill>
                <a:latin typeface="Calibri" panose="020F0502020204030204"/>
              </a:rPr>
              <a:t>whereby a</a:t>
            </a:r>
            <a:r>
              <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rPr>
              <a:t> higher MAP is advised</a:t>
            </a:r>
            <a:r>
              <a:rPr kumimoji="0" lang="en-GB" sz="1150" b="0" i="0" u="none" strike="noStrike" kern="1200" cap="none" spc="0" normalizeH="0" baseline="30000" noProof="0" dirty="0">
                <a:ln>
                  <a:noFill/>
                </a:ln>
                <a:solidFill>
                  <a:prstClr val="black"/>
                </a:solidFill>
                <a:effectLst/>
                <a:uLnTx/>
                <a:uFillTx/>
                <a:latin typeface="Calibri" panose="020F0502020204030204"/>
                <a:ea typeface="+mn-ea"/>
                <a:cs typeface="+mn-cs"/>
              </a:rPr>
              <a:t>3</a:t>
            </a:r>
            <a:r>
              <a:rPr lang="en-GB" sz="1150" dirty="0">
                <a:solidFill>
                  <a:prstClr val="black"/>
                </a:solidFill>
                <a:latin typeface="Calibri" panose="020F0502020204030204"/>
              </a:rPr>
              <a:t>.</a:t>
            </a:r>
          </a:p>
          <a:p>
            <a:pPr marR="0" lvl="0" algn="l" defTabSz="457200" rtl="0" eaLnBrk="1" fontAlgn="auto" latinLnBrk="0" hangingPunct="1">
              <a:lnSpc>
                <a:spcPct val="100000"/>
              </a:lnSpc>
              <a:spcBef>
                <a:spcPts val="0"/>
              </a:spcBef>
              <a:spcAft>
                <a:spcPts val="0"/>
              </a:spcAft>
              <a:buClrTx/>
              <a:buSzTx/>
              <a:tabLst/>
              <a:defRPr/>
            </a:pPr>
            <a:r>
              <a:rPr lang="en-GB" sz="1150" dirty="0">
                <a:solidFill>
                  <a:prstClr val="black"/>
                </a:solidFill>
                <a:latin typeface="Calibri" panose="020F0502020204030204"/>
              </a:rPr>
              <a:t>We propose to re-audit in 3 months time, to review our compliance after a period of educating the team on monitoring and aggressively treating hypotension in septic patients. </a:t>
            </a:r>
            <a:endParaRPr kumimoji="0" lang="en-GB" sz="11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TextBox 53">
            <a:extLst>
              <a:ext uri="{FF2B5EF4-FFF2-40B4-BE49-F238E27FC236}">
                <a16:creationId xmlns:a16="http://schemas.microsoft.com/office/drawing/2014/main" id="{07F06F2D-01AB-F9A9-5C64-E084D6AD0D3F}"/>
              </a:ext>
            </a:extLst>
          </p:cNvPr>
          <p:cNvSpPr txBox="1"/>
          <p:nvPr/>
        </p:nvSpPr>
        <p:spPr>
          <a:xfrm>
            <a:off x="36274" y="6395190"/>
            <a:ext cx="7626889" cy="492443"/>
          </a:xfrm>
          <a:prstGeom prst="rect">
            <a:avLst/>
          </a:prstGeom>
          <a:solidFill>
            <a:srgbClr val="EAD5FF"/>
          </a:solid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GB" sz="6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 </a:t>
            </a:r>
            <a:r>
              <a:rPr kumimoji="0" lang="en-GB" sz="65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Gauer</a:t>
            </a:r>
            <a:r>
              <a:rPr kumimoji="0" lang="en-GB" sz="6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R, Forbes D, Boyer N. Sepsis: Diagnosis and Management. </a:t>
            </a:r>
            <a:r>
              <a:rPr kumimoji="0" lang="en-GB"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Am Fam Physician. 2020; 101(7):409-418.</a:t>
            </a:r>
          </a:p>
          <a:p>
            <a:pPr marR="0" lvl="0" algn="l" defTabSz="457200" rtl="0" eaLnBrk="1" fontAlgn="auto" latinLnBrk="0" hangingPunct="1">
              <a:lnSpc>
                <a:spcPct val="100000"/>
              </a:lnSpc>
              <a:spcBef>
                <a:spcPts val="0"/>
              </a:spcBef>
              <a:spcAft>
                <a:spcPts val="0"/>
              </a:spcAft>
              <a:buClrTx/>
              <a:buSzTx/>
              <a:tabLst/>
              <a:defRPr/>
            </a:pPr>
            <a:r>
              <a:rPr kumimoji="0" lang="en-GB" sz="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Evans LE, </a:t>
            </a:r>
            <a:r>
              <a:rPr kumimoji="0" lang="en-GB" sz="650" b="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Rhodes A, </a:t>
            </a:r>
            <a:r>
              <a:rPr kumimoji="0" lang="en-GB" sz="650" b="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Alhazzani</a:t>
            </a:r>
            <a:r>
              <a:rPr kumimoji="0" lang="en-GB" sz="650" b="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 et al. Surviving Sepsis Campaign: International Guidelines for Management of Sepsis and Septic Shock </a:t>
            </a:r>
            <a:r>
              <a:rPr lang="en-GB" sz="650" dirty="0">
                <a:effectLst/>
                <a:latin typeface="Calibri" panose="020F0502020204030204" pitchFamily="34" charset="0"/>
                <a:ea typeface="Calibri" panose="020F0502020204030204" pitchFamily="34" charset="0"/>
                <a:cs typeface="Times New Roman" panose="02020603050405020304" pitchFamily="18" charset="0"/>
              </a:rPr>
              <a:t>2021. Critical Care Medicine 2021; 49 (11): p e1063-e1143</a:t>
            </a:r>
          </a:p>
          <a:p>
            <a:pPr marR="0" lvl="0" algn="l" defTabSz="457200" rtl="0" eaLnBrk="1" fontAlgn="auto" latinLnBrk="0" hangingPunct="1">
              <a:lnSpc>
                <a:spcPct val="100000"/>
              </a:lnSpc>
              <a:spcBef>
                <a:spcPts val="0"/>
              </a:spcBef>
              <a:spcAft>
                <a:spcPts val="0"/>
              </a:spcAft>
              <a:buClrTx/>
              <a:buSzTx/>
              <a:tabLst/>
              <a:defRPr/>
            </a:pPr>
            <a:r>
              <a:rPr lang="en-GB" sz="650" dirty="0">
                <a:solidFill>
                  <a:prstClr val="black"/>
                </a:solidFill>
                <a:effectLst/>
                <a:latin typeface="Arial" panose="020B0604020202020204" pitchFamily="34" charset="0"/>
                <a:cs typeface="Arial" panose="020B0604020202020204" pitchFamily="34" charset="0"/>
              </a:rPr>
              <a:t>3. </a:t>
            </a:r>
            <a:r>
              <a:rPr lang="en-GB" sz="650" b="0" dirty="0">
                <a:solidFill>
                  <a:srgbClr val="212121"/>
                </a:solidFill>
                <a:effectLst/>
                <a:latin typeface="Arial" panose="020B0604020202020204" pitchFamily="34" charset="0"/>
                <a:cs typeface="Arial" panose="020B0604020202020204" pitchFamily="34" charset="0"/>
              </a:rPr>
              <a:t>Schenk J, van der Ven WH, Schuurmans J, et al. Definition and incidence of hypotension in intensive care unit patients, an international survey of the European Society of Intensive Care Medicine. J Crit Care. 2021;65:142-148</a:t>
            </a:r>
            <a:endParaRPr kumimoji="0" lang="en-GB" sz="65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DFBBAFB-3134-59FA-096A-59AF576D99F6}"/>
              </a:ext>
            </a:extLst>
          </p:cNvPr>
          <p:cNvSpPr/>
          <p:nvPr/>
        </p:nvSpPr>
        <p:spPr>
          <a:xfrm>
            <a:off x="28961" y="6254246"/>
            <a:ext cx="7611430" cy="157407"/>
          </a:xfrm>
          <a:prstGeom prst="rect">
            <a:avLst/>
          </a:prstGeom>
          <a:solidFill>
            <a:srgbClr val="7030A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Calibri" panose="020F0502020204030204"/>
                <a:ea typeface="+mn-ea"/>
                <a:cs typeface="+mn-cs"/>
              </a:rPr>
              <a:t>References</a:t>
            </a:r>
          </a:p>
        </p:txBody>
      </p:sp>
      <p:sp>
        <p:nvSpPr>
          <p:cNvPr id="18" name="Rectangle 17">
            <a:extLst>
              <a:ext uri="{FF2B5EF4-FFF2-40B4-BE49-F238E27FC236}">
                <a16:creationId xmlns:a16="http://schemas.microsoft.com/office/drawing/2014/main" id="{A0627435-43ED-0243-39CC-7FEFA82567FC}"/>
              </a:ext>
            </a:extLst>
          </p:cNvPr>
          <p:cNvSpPr/>
          <p:nvPr/>
        </p:nvSpPr>
        <p:spPr>
          <a:xfrm>
            <a:off x="93624" y="3643211"/>
            <a:ext cx="4005245" cy="180000"/>
          </a:xfrm>
          <a:prstGeom prst="rect">
            <a:avLst/>
          </a:prstGeom>
          <a:solidFill>
            <a:srgbClr val="7030A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Calibri" panose="020F0502020204030204"/>
                <a:ea typeface="+mn-ea"/>
                <a:cs typeface="+mn-cs"/>
              </a:rPr>
              <a:t>Methodology</a:t>
            </a:r>
          </a:p>
        </p:txBody>
      </p:sp>
      <p:sp>
        <p:nvSpPr>
          <p:cNvPr id="10" name="TextBox 9">
            <a:extLst>
              <a:ext uri="{FF2B5EF4-FFF2-40B4-BE49-F238E27FC236}">
                <a16:creationId xmlns:a16="http://schemas.microsoft.com/office/drawing/2014/main" id="{FF2C125F-B811-7B0F-965B-FDB69CD415EC}"/>
              </a:ext>
            </a:extLst>
          </p:cNvPr>
          <p:cNvSpPr txBox="1"/>
          <p:nvPr/>
        </p:nvSpPr>
        <p:spPr>
          <a:xfrm>
            <a:off x="4208385" y="1030951"/>
            <a:ext cx="3457459" cy="1215717"/>
          </a:xfrm>
          <a:prstGeom prst="rect">
            <a:avLst/>
          </a:prstGeom>
          <a:solidFill>
            <a:srgbClr val="EAD5FF"/>
          </a:solidFill>
          <a:ln w="28575">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150" b="1" u="sng"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Figure 1: Surviving Sepsis Campaign recommendations</a:t>
            </a:r>
            <a:r>
              <a:rPr kumimoji="0" lang="en-GB" sz="1150" b="1" u="sng" strike="noStrike" kern="1200" cap="none" spc="0" normalizeH="0" baseline="3000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Septic patients on inotropes/vasopressors should: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Have a MAP ≥ 65 mmHg within two hours of admission to ICU.</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Maintain a MAP of 65-75 mmHg during their stay on ICU.</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Have a recorded target MAP in their daily reviews.</a:t>
            </a:r>
            <a:endParaRPr kumimoji="0" lang="en-GB" sz="1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EAE1820B-0894-A338-D772-D9EC666ECF7F}"/>
              </a:ext>
            </a:extLst>
          </p:cNvPr>
          <p:cNvSpPr/>
          <p:nvPr/>
        </p:nvSpPr>
        <p:spPr>
          <a:xfrm>
            <a:off x="83276" y="2880183"/>
            <a:ext cx="4005244" cy="180000"/>
          </a:xfrm>
          <a:prstGeom prst="rect">
            <a:avLst/>
          </a:prstGeom>
          <a:solidFill>
            <a:srgbClr val="7030A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Calibri" panose="020F0502020204030204"/>
                <a:ea typeface="+mn-ea"/>
                <a:cs typeface="+mn-cs"/>
              </a:rPr>
              <a:t>Aims</a:t>
            </a:r>
          </a:p>
        </p:txBody>
      </p:sp>
      <p:sp>
        <p:nvSpPr>
          <p:cNvPr id="24" name="Rectangle 23">
            <a:extLst>
              <a:ext uri="{FF2B5EF4-FFF2-40B4-BE49-F238E27FC236}">
                <a16:creationId xmlns:a16="http://schemas.microsoft.com/office/drawing/2014/main" id="{E3DAEE20-125B-0AE0-596F-C577D6314033}"/>
              </a:ext>
            </a:extLst>
          </p:cNvPr>
          <p:cNvSpPr/>
          <p:nvPr/>
        </p:nvSpPr>
        <p:spPr>
          <a:xfrm>
            <a:off x="7761668" y="3825720"/>
            <a:ext cx="4370793" cy="195256"/>
          </a:xfrm>
          <a:prstGeom prst="rect">
            <a:avLst/>
          </a:prstGeom>
          <a:solidFill>
            <a:srgbClr val="7030A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Calibri" panose="020F0502020204030204"/>
                <a:ea typeface="+mn-ea"/>
                <a:cs typeface="+mn-cs"/>
              </a:rPr>
              <a:t>Conclusion</a:t>
            </a:r>
          </a:p>
        </p:txBody>
      </p:sp>
      <p:sp>
        <p:nvSpPr>
          <p:cNvPr id="21" name="Rectangle 20">
            <a:extLst>
              <a:ext uri="{FF2B5EF4-FFF2-40B4-BE49-F238E27FC236}">
                <a16:creationId xmlns:a16="http://schemas.microsoft.com/office/drawing/2014/main" id="{1BF9BE3E-55E4-2E56-58A7-F129D4082433}"/>
              </a:ext>
            </a:extLst>
          </p:cNvPr>
          <p:cNvSpPr/>
          <p:nvPr/>
        </p:nvSpPr>
        <p:spPr>
          <a:xfrm>
            <a:off x="4197374" y="2348570"/>
            <a:ext cx="3457459" cy="198000"/>
          </a:xfrm>
          <a:prstGeom prst="rect">
            <a:avLst/>
          </a:prstGeom>
          <a:solidFill>
            <a:srgbClr val="7030A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Calibri" panose="020F0502020204030204"/>
                <a:ea typeface="+mn-ea"/>
                <a:cs typeface="+mn-cs"/>
              </a:rPr>
              <a:t>Results</a:t>
            </a:r>
          </a:p>
        </p:txBody>
      </p:sp>
    </p:spTree>
    <p:extLst>
      <p:ext uri="{BB962C8B-B14F-4D97-AF65-F5344CB8AC3E}">
        <p14:creationId xmlns:p14="http://schemas.microsoft.com/office/powerpoint/2010/main" val="984364816"/>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6798F0CA-087B-4F71-A35D-05A7AC280B87}"/>
</file>

<file path=customXml/itemProps2.xml><?xml version="1.0" encoding="utf-8"?>
<ds:datastoreItem xmlns:ds="http://schemas.openxmlformats.org/officeDocument/2006/customXml" ds:itemID="{91D4DE71-32EC-4F03-BAD0-B936A692EE28}"/>
</file>

<file path=customXml/itemProps3.xml><?xml version="1.0" encoding="utf-8"?>
<ds:datastoreItem xmlns:ds="http://schemas.openxmlformats.org/officeDocument/2006/customXml" ds:itemID="{646472B1-9A16-4B0D-BEF7-02AF4E9A89E6}"/>
</file>

<file path=docProps/app.xml><?xml version="1.0" encoding="utf-8"?>
<Properties xmlns="http://schemas.openxmlformats.org/officeDocument/2006/extended-properties" xmlns:vt="http://schemas.openxmlformats.org/officeDocument/2006/docPropsVTypes">
  <TotalTime>5676</TotalTime>
  <Words>710</Words>
  <Application>Microsoft Office PowerPoint</Application>
  <PresentationFormat>Widescreen</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Adebola Adewale (student)</dc:creator>
  <cp:lastModifiedBy>Adebola Adewale (student)</cp:lastModifiedBy>
  <cp:revision>23</cp:revision>
  <dcterms:created xsi:type="dcterms:W3CDTF">2023-03-13T12:12:20Z</dcterms:created>
  <dcterms:modified xsi:type="dcterms:W3CDTF">2023-03-17T10:52:47Z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